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4"/>
          </p:nvPr>
        </p:nvSpPr>
        <p:spPr>
          <a:xfrm>
            <a:off x="1270000" y="4249191"/>
            <a:ext cx="10464800" cy="6456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xfrm>
            <a:off x="6341888" y="9296400"/>
            <a:ext cx="314250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kr.vuejs.org/" TargetMode="External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Vue.js (1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Vue.js (1)</a:t>
            </a:r>
          </a:p>
        </p:txBody>
      </p:sp>
      <p:sp>
        <p:nvSpPr>
          <p:cNvPr id="120" name="강현태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강현태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뼈와 살이되는 개념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뼈와 살이되는 개념.</a:t>
            </a:r>
          </a:p>
        </p:txBody>
      </p:sp>
      <p:pic>
        <p:nvPicPr>
          <p:cNvPr id="18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336" y="3136516"/>
            <a:ext cx="9791701" cy="294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MVVM"/>
          <p:cNvSpPr txBox="1"/>
          <p:nvPr/>
        </p:nvSpPr>
        <p:spPr>
          <a:xfrm>
            <a:off x="5566854" y="6806432"/>
            <a:ext cx="1871092" cy="783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/>
            <a:r>
              <a:t>MVVM</a:t>
            </a:r>
          </a:p>
        </p:txBody>
      </p:sp>
      <p:sp>
        <p:nvSpPr>
          <p:cNvPr id="183" name="타원형"/>
          <p:cNvSpPr/>
          <p:nvPr/>
        </p:nvSpPr>
        <p:spPr>
          <a:xfrm>
            <a:off x="5522817" y="3470501"/>
            <a:ext cx="1714428" cy="1804168"/>
          </a:xfrm>
          <a:prstGeom prst="ellips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이놈이 결국 virtual DOM"/>
          <p:cNvSpPr/>
          <p:nvPr/>
        </p:nvSpPr>
        <p:spPr>
          <a:xfrm>
            <a:off x="6563023" y="2267425"/>
            <a:ext cx="4278219" cy="894071"/>
          </a:xfrm>
          <a:prstGeom prst="wedgeEllipseCallout">
            <a:avLst>
              <a:gd name="adj1" fmla="val -49763"/>
              <a:gd name="adj2" fmla="val 68182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이놈이 결국 virtual DOM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Virtual DOM의 구현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6160"/>
            </a:pPr>
            <a:r>
              <a:t>Virtual DOM의 구현</a:t>
            </a:r>
          </a:p>
          <a:p>
            <a:pPr defTabSz="449833">
              <a:defRPr sz="6160"/>
            </a:pPr>
            <a:r>
              <a:t>-Vue 인스턴스 생성-</a:t>
            </a:r>
          </a:p>
        </p:txBody>
      </p:sp>
      <p:pic>
        <p:nvPicPr>
          <p:cNvPr id="18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0178" y="2368234"/>
            <a:ext cx="8800340" cy="674433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직사각형"/>
          <p:cNvSpPr/>
          <p:nvPr/>
        </p:nvSpPr>
        <p:spPr>
          <a:xfrm>
            <a:off x="4819028" y="6366868"/>
            <a:ext cx="1365897" cy="355552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  <a:alpha val="5278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9" name="선"/>
          <p:cNvSpPr/>
          <p:nvPr/>
        </p:nvSpPr>
        <p:spPr>
          <a:xfrm flipV="1">
            <a:off x="4783926" y="4662435"/>
            <a:ext cx="1" cy="21559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  <a:alpha val="4875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ch1.HelloWorld.html"/>
          <p:cNvSpPr txBox="1"/>
          <p:nvPr/>
        </p:nvSpPr>
        <p:spPr>
          <a:xfrm>
            <a:off x="279152" y="1833665"/>
            <a:ext cx="303611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ch1.HelloWorld.html</a:t>
            </a:r>
          </a:p>
        </p:txBody>
      </p:sp>
      <p:sp>
        <p:nvSpPr>
          <p:cNvPr id="191" name="무려 JQuery하듯. CDN만 link해주고 객체만 생성했다."/>
          <p:cNvSpPr txBox="1"/>
          <p:nvPr/>
        </p:nvSpPr>
        <p:spPr>
          <a:xfrm>
            <a:off x="3056483" y="9186076"/>
            <a:ext cx="6891834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무려 JQuery하듯. CDN만 link해주고 객체만 생성했다.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Virtual DOM의 장점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6160"/>
            </a:pPr>
            <a:r>
              <a:t>Virtual DOM의 장점</a:t>
            </a:r>
          </a:p>
          <a:p>
            <a:pPr defTabSz="449833">
              <a:defRPr sz="6160"/>
            </a:pPr>
            <a:r>
              <a:t>-data추가-</a:t>
            </a:r>
          </a:p>
        </p:txBody>
      </p:sp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421" y="2599100"/>
            <a:ext cx="11869958" cy="606153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h2.old_data.html"/>
          <p:cNvSpPr txBox="1"/>
          <p:nvPr/>
        </p:nvSpPr>
        <p:spPr>
          <a:xfrm>
            <a:off x="447858" y="1833665"/>
            <a:ext cx="26987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ch2.old_data.html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Virtual DOM의 장점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6160"/>
            </a:pPr>
            <a:r>
              <a:t>Virtual DOM의 장점</a:t>
            </a:r>
          </a:p>
          <a:p>
            <a:pPr defTabSz="449833">
              <a:defRPr sz="6160"/>
            </a:pPr>
            <a:r>
              <a:t>-data추가-</a:t>
            </a:r>
          </a:p>
        </p:txBody>
      </p:sp>
      <p:sp>
        <p:nvSpPr>
          <p:cNvPr id="198" name="ch2.vue_data.html"/>
          <p:cNvSpPr txBox="1"/>
          <p:nvPr/>
        </p:nvSpPr>
        <p:spPr>
          <a:xfrm>
            <a:off x="416312" y="1833665"/>
            <a:ext cx="276179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ch2.vue_data.html</a:t>
            </a:r>
          </a:p>
        </p:txBody>
      </p:sp>
      <p:pic>
        <p:nvPicPr>
          <p:cNvPr id="19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7896" y="2631023"/>
            <a:ext cx="7649008" cy="668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직사각형"/>
          <p:cNvSpPr/>
          <p:nvPr/>
        </p:nvSpPr>
        <p:spPr>
          <a:xfrm>
            <a:off x="3454400" y="6305748"/>
            <a:ext cx="2736393" cy="736799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뭐가 좋아진건가요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뭐가 좋아진건가요?</a:t>
            </a:r>
          </a:p>
        </p:txBody>
      </p:sp>
      <p:sp>
        <p:nvSpPr>
          <p:cNvPr id="203" name="Reliable 신뢰성…"/>
          <p:cNvSpPr txBox="1"/>
          <p:nvPr/>
        </p:nvSpPr>
        <p:spPr>
          <a:xfrm>
            <a:off x="3841572" y="4251134"/>
            <a:ext cx="5321656" cy="1251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>
              <a:buSzPct val="100000"/>
              <a:buAutoNum type="arabicPeriod" startAt="1"/>
            </a:pPr>
            <a:r>
              <a:t>Reliable 신뢰성</a:t>
            </a:r>
          </a:p>
          <a:p>
            <a:pPr marL="476250" indent="-476250">
              <a:buSzPct val="100000"/>
              <a:buAutoNum type="arabicPeriod" startAt="1"/>
              <a:defRPr sz="4700" u="sng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반응성(Reactivity)</a:t>
            </a:r>
          </a:p>
        </p:txBody>
      </p:sp>
      <p:sp>
        <p:nvSpPr>
          <p:cNvPr id="204" name="(참고로 이 때문에 React라는 단어가 React.js에 차용되었음)"/>
          <p:cNvSpPr txBox="1"/>
          <p:nvPr/>
        </p:nvSpPr>
        <p:spPr>
          <a:xfrm>
            <a:off x="2709164" y="7340600"/>
            <a:ext cx="7586473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(참고로 이 때문에 React라는 단어가 React.js에 차용되었음)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뭐가 좋아진건가요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뭐가 좋아진건가요?</a:t>
            </a:r>
          </a:p>
        </p:txBody>
      </p:sp>
      <p:sp>
        <p:nvSpPr>
          <p:cNvPr id="207" name="Reliablity 신뢰성"/>
          <p:cNvSpPr txBox="1"/>
          <p:nvPr/>
        </p:nvSpPr>
        <p:spPr>
          <a:xfrm>
            <a:off x="670540" y="2100055"/>
            <a:ext cx="2802484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76250" indent="-476250">
              <a:buSzPct val="100000"/>
              <a:buAutoNum type="arabicPeriod" startAt="1"/>
            </a:lvl1pPr>
          </a:lstStyle>
          <a:p>
            <a:pPr/>
            <a:r>
              <a:t>Reliablity 신뢰성</a:t>
            </a:r>
          </a:p>
        </p:txBody>
      </p:sp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918" y="2717605"/>
            <a:ext cx="5511132" cy="215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6026" y="3724428"/>
            <a:ext cx="5906977" cy="523364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크롬 dev-tool로 손쉽게 조작된 데이터…"/>
          <p:cNvSpPr txBox="1"/>
          <p:nvPr/>
        </p:nvSpPr>
        <p:spPr>
          <a:xfrm>
            <a:off x="1038520" y="4840207"/>
            <a:ext cx="4903928" cy="87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크롬 dev-tool로 손쉽게 조작된 데이터</a:t>
            </a:r>
          </a:p>
          <a:p>
            <a:pPr/>
            <a:r>
              <a:t>Alert버튼을 눌러보자.</a:t>
            </a:r>
          </a:p>
        </p:txBody>
      </p:sp>
      <p:sp>
        <p:nvSpPr>
          <p:cNvPr id="211" name="크롬 dev-tool로 조작했으나,…"/>
          <p:cNvSpPr txBox="1"/>
          <p:nvPr/>
        </p:nvSpPr>
        <p:spPr>
          <a:xfrm>
            <a:off x="7935780" y="2431935"/>
            <a:ext cx="4426307" cy="12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크롬 dev-tool로 조작했으나,</a:t>
            </a:r>
          </a:p>
          <a:p>
            <a:pPr/>
            <a:r>
              <a:t>vue인스턴스가 data를 관리하므로</a:t>
            </a:r>
          </a:p>
          <a:p>
            <a:pPr/>
            <a:r>
              <a:t>변조되지 않았음.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뭐가 좋아진건가요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뭐가 좋아진건가요?</a:t>
            </a:r>
          </a:p>
        </p:txBody>
      </p:sp>
      <p:sp>
        <p:nvSpPr>
          <p:cNvPr id="214" name="Reactivity 반응성"/>
          <p:cNvSpPr txBox="1"/>
          <p:nvPr/>
        </p:nvSpPr>
        <p:spPr>
          <a:xfrm>
            <a:off x="645578" y="1394779"/>
            <a:ext cx="3040640" cy="1222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</a:p>
          <a:p>
            <a:pPr marL="476250" indent="-476250">
              <a:buSzPct val="100000"/>
              <a:buAutoNum type="arabicPeriod" startAt="1"/>
            </a:pPr>
          </a:p>
          <a:p>
            <a:pPr marL="476250" indent="-476250">
              <a:buSzPct val="100000"/>
              <a:buAutoNum type="arabicPeriod" startAt="2"/>
            </a:pPr>
            <a:r>
              <a:t>Reactivity 반응성</a:t>
            </a:r>
          </a:p>
        </p:txBody>
      </p:sp>
      <p:pic>
        <p:nvPicPr>
          <p:cNvPr id="21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11" y="2491790"/>
            <a:ext cx="6838189" cy="5135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0749" y="2491790"/>
            <a:ext cx="6838189" cy="513514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데이터만 수정했을 뿐인데, View에 그대로 반영되었다!!!"/>
          <p:cNvSpPr txBox="1"/>
          <p:nvPr/>
        </p:nvSpPr>
        <p:spPr>
          <a:xfrm>
            <a:off x="3083306" y="8078270"/>
            <a:ext cx="6838189" cy="486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데이터만 수정했을 뿐인데, View에 그대로 반영되었다!!!</a:t>
            </a:r>
          </a:p>
        </p:txBody>
      </p:sp>
      <p:sp>
        <p:nvSpPr>
          <p:cNvPr id="218" name="아아아아아아아주아주아주아주 임뽀턴트!"/>
          <p:cNvSpPr txBox="1"/>
          <p:nvPr/>
        </p:nvSpPr>
        <p:spPr>
          <a:xfrm>
            <a:off x="3987647" y="8739742"/>
            <a:ext cx="5029506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아아아아아아아주아주아주아주 임뽀턴트!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Vue 인스턴스가 만들어지는 과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Vue 인스턴스가 만들어지는 과정</a:t>
            </a:r>
          </a:p>
        </p:txBody>
      </p:sp>
      <p:pic>
        <p:nvPicPr>
          <p:cNvPr id="22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724986" y="1959000"/>
            <a:ext cx="3021829" cy="7652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라이프사이클 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라이프사이클 훅</a:t>
            </a:r>
          </a:p>
        </p:txBody>
      </p:sp>
      <p:pic>
        <p:nvPicPr>
          <p:cNvPr id="22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2730" y="2373215"/>
            <a:ext cx="4492976" cy="673437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적재 적소의 타이밍에 동작하고자 하는 기능이 있다면…"/>
          <p:cNvSpPr txBox="1"/>
          <p:nvPr/>
        </p:nvSpPr>
        <p:spPr>
          <a:xfrm>
            <a:off x="7407064" y="3249213"/>
            <a:ext cx="5186147" cy="2847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적재 적소의 타이밍에 동작하고자 하는 기능이 있다면</a:t>
            </a:r>
          </a:p>
          <a:p>
            <a:pPr/>
            <a:r>
              <a:t>해당 라이프사이클에 훅을 추가하면 된다.</a:t>
            </a:r>
          </a:p>
          <a:p>
            <a:pPr/>
            <a:r>
              <a:t>ex) 인스턴스가 만들어지기 전에 데이터를 세팅하고싶다.</a:t>
            </a:r>
          </a:p>
          <a:p>
            <a:pPr/>
            <a:r>
              <a:t>인스턴스가 없어질때 전역데이터를 지우고싶다.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{{ }} 보간법(interpol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{{ }} 보간법(interpolation)</a:t>
            </a:r>
          </a:p>
        </p:txBody>
      </p:sp>
      <p:pic>
        <p:nvPicPr>
          <p:cNvPr id="22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0178" y="2368234"/>
            <a:ext cx="8800340" cy="67443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직사각형"/>
          <p:cNvSpPr/>
          <p:nvPr/>
        </p:nvSpPr>
        <p:spPr>
          <a:xfrm>
            <a:off x="4819028" y="6366868"/>
            <a:ext cx="1365897" cy="355552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  <a:alpha val="5278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0" name="선"/>
          <p:cNvSpPr/>
          <p:nvPr/>
        </p:nvSpPr>
        <p:spPr>
          <a:xfrm flipV="1">
            <a:off x="4783926" y="4662435"/>
            <a:ext cx="1" cy="215593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  <a:alpha val="4875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ch1.HelloWorld.html"/>
          <p:cNvSpPr txBox="1"/>
          <p:nvPr/>
        </p:nvSpPr>
        <p:spPr>
          <a:xfrm>
            <a:off x="279152" y="1901534"/>
            <a:ext cx="303611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ch1.HelloWorld.html</a:t>
            </a:r>
          </a:p>
        </p:txBody>
      </p:sp>
      <p:sp>
        <p:nvSpPr>
          <p:cNvPr id="232" name="생성된(new) Vue인스턴스의…"/>
          <p:cNvSpPr/>
          <p:nvPr/>
        </p:nvSpPr>
        <p:spPr>
          <a:xfrm>
            <a:off x="6925686" y="1963153"/>
            <a:ext cx="4516975" cy="3252262"/>
          </a:xfrm>
          <a:prstGeom prst="wedgeEllipseCallout">
            <a:avLst>
              <a:gd name="adj1" fmla="val -49385"/>
              <a:gd name="adj2" fmla="val 63675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생성된(new) Vue인스턴스의</a:t>
            </a:r>
          </a:p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data인 message가</a:t>
            </a:r>
          </a:p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{{message}} 있는곳에 출력되었다.</a:t>
            </a:r>
          </a:p>
          <a:p>
            <a:pPr>
              <a:defRPr b="0" sz="2200">
                <a:solidFill>
                  <a:srgbClr val="FF0C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=바인딩(binding)되었다</a:t>
            </a:r>
          </a:p>
        </p:txBody>
      </p:sp>
      <p:sp>
        <p:nvSpPr>
          <p:cNvPr id="233" name="선"/>
          <p:cNvSpPr/>
          <p:nvPr/>
        </p:nvSpPr>
        <p:spPr>
          <a:xfrm flipH="1" flipV="1">
            <a:off x="4946720" y="5038198"/>
            <a:ext cx="1475985" cy="2397313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a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What?</a:t>
            </a:r>
          </a:p>
        </p:txBody>
      </p:sp>
      <p:sp>
        <p:nvSpPr>
          <p:cNvPr id="123" name="Vue(/vjuː/ : 뷰) = View…"/>
          <p:cNvSpPr txBox="1"/>
          <p:nvPr/>
        </p:nvSpPr>
        <p:spPr>
          <a:xfrm>
            <a:off x="1493469" y="2392062"/>
            <a:ext cx="10017862" cy="181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300"/>
            </a:pPr>
            <a:r>
              <a:t>Vue(/vjuː/ : 뷰) = View</a:t>
            </a:r>
          </a:p>
          <a:p>
            <a:pPr>
              <a:defRPr sz="3200"/>
            </a:pPr>
            <a:r>
              <a:t>말그대로 MVC에서 </a:t>
            </a:r>
            <a:r>
              <a:rPr>
                <a:solidFill>
                  <a:srgbClr val="FF0000"/>
                </a:solidFill>
              </a:rPr>
              <a:t>View</a:t>
            </a:r>
            <a:r>
              <a:t>만을 담당하는 오픈소스 </a:t>
            </a:r>
            <a:r>
              <a:rPr>
                <a:solidFill>
                  <a:srgbClr val="FF0000"/>
                </a:solidFill>
              </a:rPr>
              <a:t>프레임워크</a:t>
            </a:r>
          </a:p>
        </p:txBody>
      </p:sp>
      <p:sp>
        <p:nvSpPr>
          <p:cNvPr id="124" name="누가만들었나?…"/>
          <p:cNvSpPr txBox="1"/>
          <p:nvPr/>
        </p:nvSpPr>
        <p:spPr>
          <a:xfrm>
            <a:off x="4393285" y="4240020"/>
            <a:ext cx="3507030" cy="1273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누가만들었나?</a:t>
            </a:r>
          </a:p>
          <a:p>
            <a:pPr/>
            <a:r>
              <a:t>&lt;-바로 이사람.(Evan You)</a:t>
            </a:r>
          </a:p>
          <a:p>
            <a:pPr/>
            <a:r>
              <a:t>짱ㄲ..중국인!</a:t>
            </a:r>
          </a:p>
        </p:txBody>
      </p:sp>
      <p:pic>
        <p:nvPicPr>
          <p:cNvPr id="12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0" y="3776120"/>
            <a:ext cx="2337919" cy="566633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선"/>
          <p:cNvSpPr/>
          <p:nvPr/>
        </p:nvSpPr>
        <p:spPr>
          <a:xfrm>
            <a:off x="2934629" y="8385364"/>
            <a:ext cx="655273" cy="1"/>
          </a:xfrm>
          <a:prstGeom prst="line">
            <a:avLst/>
          </a:prstGeom>
          <a:ln w="25400">
            <a:solidFill>
              <a:srgbClr val="FF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" name="뷰를 담당하는 프레임워크…"/>
          <p:cNvSpPr txBox="1"/>
          <p:nvPr/>
        </p:nvSpPr>
        <p:spPr>
          <a:xfrm>
            <a:off x="4712152" y="6215417"/>
            <a:ext cx="7448366" cy="2060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뷰를 담당하는 프레임워크</a:t>
            </a:r>
          </a:p>
          <a:p>
            <a:pPr/>
            <a:r>
              <a:t>-&gt; 웹서버, DB에 종속적이지 않다. 제약사항이 없다.</a:t>
            </a:r>
          </a:p>
          <a:p>
            <a:pPr/>
            <a:r>
              <a:t>= 아무 Model이나 Controller에 붙여도 돌아간다.</a:t>
            </a:r>
          </a:p>
          <a:p>
            <a:pPr/>
            <a:r>
              <a:t>(Node, JSP, Ruby on rails, 아파치 무엇을하던.</a:t>
            </a:r>
          </a:p>
          <a:p>
            <a:pPr/>
            <a:r>
              <a:t>난 Node+Vue, Codeigniter+Vue를 사용해봤음)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{{ }} 보간법(interpolatio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{{ }} 보간법(interpolation)</a:t>
            </a:r>
          </a:p>
        </p:txBody>
      </p:sp>
      <p:sp>
        <p:nvSpPr>
          <p:cNvPr id="236" name="바인딩(binding):…"/>
          <p:cNvSpPr txBox="1"/>
          <p:nvPr/>
        </p:nvSpPr>
        <p:spPr>
          <a:xfrm>
            <a:off x="1060332" y="2409949"/>
            <a:ext cx="10884136" cy="2060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바인딩(binding):</a:t>
            </a:r>
          </a:p>
          <a:p>
            <a:pPr/>
            <a:r>
              <a:t>텍스트나 변수,객체를 특정 위치에 묶어(bind)버린다.</a:t>
            </a:r>
          </a:p>
          <a:p>
            <a:pPr/>
            <a:r>
              <a:t>=message 데이터(텍스트)가 변화하면</a:t>
            </a:r>
          </a:p>
          <a:p>
            <a:pPr/>
            <a:r>
              <a:t>묶여있는 {{message}}안의 데이터가</a:t>
            </a:r>
          </a:p>
          <a:p>
            <a:pPr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반응</a:t>
            </a:r>
            <a:r>
              <a:t>하여 변한다.</a:t>
            </a:r>
          </a:p>
        </p:txBody>
      </p:sp>
      <p:pic>
        <p:nvPicPr>
          <p:cNvPr id="23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4635785"/>
            <a:ext cx="7823200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9850" y="7048013"/>
            <a:ext cx="7785100" cy="180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디렉티브(Directive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디렉티브(Directive)</a:t>
            </a:r>
          </a:p>
        </p:txBody>
      </p:sp>
      <p:sp>
        <p:nvSpPr>
          <p:cNvPr id="241" name="v-*의 모양으로 HTML에 속성처럼 들어가는 지시자."/>
          <p:cNvSpPr txBox="1"/>
          <p:nvPr/>
        </p:nvSpPr>
        <p:spPr>
          <a:xfrm>
            <a:off x="3312058" y="2041030"/>
            <a:ext cx="6380684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v-*의 모양으로 HTML에 속성처럼 들어가는 지시자.</a:t>
            </a:r>
          </a:p>
        </p:txBody>
      </p:sp>
      <p:graphicFrame>
        <p:nvGraphicFramePr>
          <p:cNvPr id="242" name="표"/>
          <p:cNvGraphicFramePr/>
          <p:nvPr/>
        </p:nvGraphicFramePr>
        <p:xfrm>
          <a:off x="1281019" y="2604373"/>
          <a:ext cx="10442762" cy="6742546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{4C3C2611-4C71-4FC5-86AE-919BDF0F9419}</a:tableStyleId>
              </a:tblPr>
              <a:tblGrid>
                <a:gridCol w="2793979"/>
                <a:gridCol w="7648782"/>
              </a:tblGrid>
              <a:tr h="67425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v-if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>
                          <a:sym typeface="Helvetica Neue"/>
                        </a:rPr>
                        <a:t>조건이 true이면 렌더링을 한다.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1418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v-show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2200">
                          <a:sym typeface="Helvetica Neue"/>
                        </a:defRPr>
                      </a:pPr>
                      <a:r>
                        <a:t>조건이 true이면 보여진다.</a:t>
                      </a:r>
                    </a:p>
                    <a:p>
                      <a:pPr>
                        <a:defRPr sz="2200">
                          <a:sym typeface="Helvetica Neue"/>
                        </a:defRPr>
                      </a:pPr>
                      <a:r>
                        <a:t>(false여도 렌더링은 되어있는 상태. 숨김상태)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34328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v-for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반복해서 렌더링한다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425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v-bind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속성, props, 스타일 등을 바인딩한다.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425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v-on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이벤트 핸들러를 등록한다.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425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v-model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폼입력 element들의 데이터를 바인딩한다.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425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v-text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텍스트를 바인딩한다.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425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v-html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텍스트가 html일 경우 html코드로 변환하지 않고 그대로 출력한다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425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v-else,v-else-if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v-if와 일맥상통.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425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v-once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처음 렌더링시 한 번만 보여준다.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v-i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v-if</a:t>
            </a:r>
          </a:p>
        </p:txBody>
      </p:sp>
      <p:pic>
        <p:nvPicPr>
          <p:cNvPr id="24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5339" y="2061047"/>
            <a:ext cx="8214122" cy="6364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v-i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v-if</a:t>
            </a:r>
          </a:p>
        </p:txBody>
      </p:sp>
      <p:pic>
        <p:nvPicPr>
          <p:cNvPr id="24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6561" y="1802465"/>
            <a:ext cx="8750301" cy="711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직사각형"/>
          <p:cNvSpPr/>
          <p:nvPr/>
        </p:nvSpPr>
        <p:spPr>
          <a:xfrm>
            <a:off x="2134613" y="1784947"/>
            <a:ext cx="1670746" cy="50313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0" name="직사각형"/>
          <p:cNvSpPr/>
          <p:nvPr/>
        </p:nvSpPr>
        <p:spPr>
          <a:xfrm>
            <a:off x="4270531" y="7932584"/>
            <a:ext cx="1670745" cy="50313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v-sh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v-show</a:t>
            </a:r>
          </a:p>
        </p:txBody>
      </p:sp>
      <p:pic>
        <p:nvPicPr>
          <p:cNvPr id="25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012" y="2116694"/>
            <a:ext cx="8556776" cy="6660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v-sh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v-show</a:t>
            </a:r>
          </a:p>
        </p:txBody>
      </p:sp>
      <p:pic>
        <p:nvPicPr>
          <p:cNvPr id="25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6116" y="2159000"/>
            <a:ext cx="7086601" cy="716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직사각형"/>
          <p:cNvSpPr/>
          <p:nvPr/>
        </p:nvSpPr>
        <p:spPr>
          <a:xfrm>
            <a:off x="2053170" y="2382193"/>
            <a:ext cx="1670746" cy="50313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8" name="직사각형"/>
          <p:cNvSpPr/>
          <p:nvPr/>
        </p:nvSpPr>
        <p:spPr>
          <a:xfrm>
            <a:off x="4143531" y="8761865"/>
            <a:ext cx="1670745" cy="503136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9" name="직사각형"/>
          <p:cNvSpPr/>
          <p:nvPr/>
        </p:nvSpPr>
        <p:spPr>
          <a:xfrm>
            <a:off x="5445658" y="4323242"/>
            <a:ext cx="2014650" cy="229222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v-f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v-for</a:t>
            </a:r>
          </a:p>
        </p:txBody>
      </p:sp>
      <p:pic>
        <p:nvPicPr>
          <p:cNvPr id="26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2359" y="2346139"/>
            <a:ext cx="8400082" cy="6788522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직사각형"/>
          <p:cNvSpPr/>
          <p:nvPr/>
        </p:nvSpPr>
        <p:spPr>
          <a:xfrm>
            <a:off x="4374285" y="4458980"/>
            <a:ext cx="2696837" cy="367981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4" name="item in items"/>
          <p:cNvSpPr/>
          <p:nvPr/>
        </p:nvSpPr>
        <p:spPr>
          <a:xfrm>
            <a:off x="6559194" y="3202737"/>
            <a:ext cx="3295177" cy="953841"/>
          </a:xfrm>
          <a:prstGeom prst="wedgeEllipseCallout">
            <a:avLst>
              <a:gd name="adj1" fmla="val -49692"/>
              <a:gd name="adj2" fmla="val 67043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item in items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v-f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v-for</a:t>
            </a:r>
          </a:p>
        </p:txBody>
      </p:sp>
      <p:pic>
        <p:nvPicPr>
          <p:cNvPr id="26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5450" y="2082800"/>
            <a:ext cx="7073900" cy="55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직사각형"/>
          <p:cNvSpPr/>
          <p:nvPr/>
        </p:nvSpPr>
        <p:spPr>
          <a:xfrm>
            <a:off x="2868922" y="2078745"/>
            <a:ext cx="889299" cy="1253299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" name="직사각형"/>
          <p:cNvSpPr/>
          <p:nvPr/>
        </p:nvSpPr>
        <p:spPr>
          <a:xfrm>
            <a:off x="5113430" y="4024630"/>
            <a:ext cx="1888032" cy="2607123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v-bi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v-bind</a:t>
            </a:r>
          </a:p>
        </p:txBody>
      </p:sp>
      <p:pic>
        <p:nvPicPr>
          <p:cNvPr id="27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6353" y="2265340"/>
            <a:ext cx="9032094" cy="695012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직사각형"/>
          <p:cNvSpPr/>
          <p:nvPr/>
        </p:nvSpPr>
        <p:spPr>
          <a:xfrm>
            <a:off x="4333511" y="4508030"/>
            <a:ext cx="2992332" cy="737540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직사각형"/>
          <p:cNvSpPr/>
          <p:nvPr/>
        </p:nvSpPr>
        <p:spPr>
          <a:xfrm>
            <a:off x="4210880" y="7198404"/>
            <a:ext cx="3120223" cy="412671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myStyle변수를 style에 바인딩 했다.…"/>
          <p:cNvSpPr/>
          <p:nvPr/>
        </p:nvSpPr>
        <p:spPr>
          <a:xfrm>
            <a:off x="6939260" y="2115139"/>
            <a:ext cx="4959978" cy="2139371"/>
          </a:xfrm>
          <a:prstGeom prst="wedgeEllipseCallout">
            <a:avLst>
              <a:gd name="adj1" fmla="val -49692"/>
              <a:gd name="adj2" fmla="val 6143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myStyle변수를 style에 바인딩 했다.</a:t>
            </a:r>
          </a:p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(묶었다)</a:t>
            </a:r>
          </a:p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reactive하다.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v-bi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v-bind</a:t>
            </a:r>
          </a:p>
        </p:txBody>
      </p:sp>
      <p:pic>
        <p:nvPicPr>
          <p:cNvPr id="27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320" y="2955226"/>
            <a:ext cx="10119464" cy="557034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직사각형"/>
          <p:cNvSpPr/>
          <p:nvPr/>
        </p:nvSpPr>
        <p:spPr>
          <a:xfrm>
            <a:off x="4622335" y="6601159"/>
            <a:ext cx="2586604" cy="412671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h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Why?</a:t>
            </a:r>
          </a:p>
        </p:txBody>
      </p:sp>
      <p:pic>
        <p:nvPicPr>
          <p:cNvPr id="13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208" y="2238219"/>
            <a:ext cx="11722384" cy="408967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앵귤러 탄생인 2011년 부터 시작. (2011~2016)…"/>
          <p:cNvSpPr txBox="1"/>
          <p:nvPr/>
        </p:nvSpPr>
        <p:spPr>
          <a:xfrm>
            <a:off x="3500119" y="6633409"/>
            <a:ext cx="6004561" cy="879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앵귤러 탄생인 2011년 부터 시작. (2011~2016)</a:t>
            </a:r>
          </a:p>
          <a:p>
            <a:pPr/>
            <a:r>
              <a:t>구글 트렌드 차트</a:t>
            </a:r>
          </a:p>
        </p:txBody>
      </p:sp>
      <p:sp>
        <p:nvSpPr>
          <p:cNvPr id="132" name="엥? 믿을수가 없다.…"/>
          <p:cNvSpPr txBox="1"/>
          <p:nvPr/>
        </p:nvSpPr>
        <p:spPr>
          <a:xfrm>
            <a:off x="4189361" y="7457027"/>
            <a:ext cx="4626078" cy="160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t>엥? 믿을수가 없다.</a:t>
            </a:r>
          </a:p>
          <a:p>
            <a:pPr>
              <a:defRPr sz="4600"/>
            </a:pPr>
            <a:r>
              <a:t>주작아님?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v-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v-on</a:t>
            </a:r>
          </a:p>
        </p:txBody>
      </p:sp>
      <p:pic>
        <p:nvPicPr>
          <p:cNvPr id="28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8950" y="1795181"/>
            <a:ext cx="6946900" cy="768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직사각형"/>
          <p:cNvSpPr/>
          <p:nvPr/>
        </p:nvSpPr>
        <p:spPr>
          <a:xfrm>
            <a:off x="5242434" y="4497225"/>
            <a:ext cx="2251554" cy="412671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직사각형"/>
          <p:cNvSpPr/>
          <p:nvPr/>
        </p:nvSpPr>
        <p:spPr>
          <a:xfrm>
            <a:off x="4310680" y="7006820"/>
            <a:ext cx="4383440" cy="1328900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v-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v-on</a:t>
            </a:r>
          </a:p>
        </p:txBody>
      </p:sp>
      <p:pic>
        <p:nvPicPr>
          <p:cNvPr id="28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48" y="2860121"/>
            <a:ext cx="5660204" cy="3377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7528" y="2780609"/>
            <a:ext cx="5901137" cy="3536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v-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v-model</a:t>
            </a:r>
          </a:p>
        </p:txBody>
      </p:sp>
      <p:pic>
        <p:nvPicPr>
          <p:cNvPr id="29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2768" y="2259745"/>
            <a:ext cx="8759264" cy="696131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직사각형"/>
          <p:cNvSpPr/>
          <p:nvPr/>
        </p:nvSpPr>
        <p:spPr>
          <a:xfrm>
            <a:off x="6341909" y="4510798"/>
            <a:ext cx="2583475" cy="412671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v-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v-model</a:t>
            </a:r>
          </a:p>
        </p:txBody>
      </p:sp>
      <p:pic>
        <p:nvPicPr>
          <p:cNvPr id="29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495" y="2379796"/>
            <a:ext cx="8026401" cy="396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v-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v-text</a:t>
            </a:r>
          </a:p>
        </p:txBody>
      </p:sp>
      <p:pic>
        <p:nvPicPr>
          <p:cNvPr id="29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3141" y="2369473"/>
            <a:ext cx="8378518" cy="6741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v-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v-text</a:t>
            </a:r>
          </a:p>
        </p:txBody>
      </p:sp>
      <p:pic>
        <p:nvPicPr>
          <p:cNvPr id="30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6793" y="2153645"/>
            <a:ext cx="8916920" cy="4888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v-h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v-html</a:t>
            </a:r>
          </a:p>
        </p:txBody>
      </p:sp>
      <p:pic>
        <p:nvPicPr>
          <p:cNvPr id="30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0033" y="2655356"/>
            <a:ext cx="9624734" cy="6170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v-ht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v-html</a:t>
            </a:r>
          </a:p>
        </p:txBody>
      </p:sp>
      <p:pic>
        <p:nvPicPr>
          <p:cNvPr id="30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7936" y="1969088"/>
            <a:ext cx="9174559" cy="518413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직사각형"/>
          <p:cNvSpPr/>
          <p:nvPr/>
        </p:nvSpPr>
        <p:spPr>
          <a:xfrm>
            <a:off x="3695024" y="5420241"/>
            <a:ext cx="4400383" cy="34395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v-else,v-else-i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v-else,v-else-if</a:t>
            </a:r>
          </a:p>
        </p:txBody>
      </p:sp>
      <p:pic>
        <p:nvPicPr>
          <p:cNvPr id="31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6532" y="2294323"/>
            <a:ext cx="9411736" cy="6614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v-else,v-else-i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v-else,v-else-if</a:t>
            </a:r>
          </a:p>
        </p:txBody>
      </p:sp>
      <p:pic>
        <p:nvPicPr>
          <p:cNvPr id="31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632" y="2084729"/>
            <a:ext cx="4977763" cy="2726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7580" y="2192799"/>
            <a:ext cx="5284189" cy="4464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6129" y="5044829"/>
            <a:ext cx="4505556" cy="4246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ㅋㅋㅋ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ㅋㅋㅋㅋ</a:t>
            </a:r>
          </a:p>
        </p:txBody>
      </p:sp>
      <p:sp>
        <p:nvSpPr>
          <p:cNvPr id="135" name="ㅋㅋㅋ어쩐지.."/>
          <p:cNvSpPr txBox="1"/>
          <p:nvPr/>
        </p:nvSpPr>
        <p:spPr>
          <a:xfrm>
            <a:off x="4766843" y="8498345"/>
            <a:ext cx="3471114" cy="844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ㅋㅋㅋ어쩐지..</a:t>
            </a:r>
          </a:p>
        </p:txBody>
      </p:sp>
      <p:pic>
        <p:nvPicPr>
          <p:cNvPr id="13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314" y="2085469"/>
            <a:ext cx="4000501" cy="311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5773" y="2091819"/>
            <a:ext cx="3987801" cy="309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45532" y="2060069"/>
            <a:ext cx="3949701" cy="316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React.js"/>
          <p:cNvSpPr txBox="1"/>
          <p:nvPr/>
        </p:nvSpPr>
        <p:spPr>
          <a:xfrm>
            <a:off x="6139839" y="5295262"/>
            <a:ext cx="129966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React.js</a:t>
            </a:r>
          </a:p>
        </p:txBody>
      </p:sp>
      <p:sp>
        <p:nvSpPr>
          <p:cNvPr id="140" name="Vue.js"/>
          <p:cNvSpPr txBox="1"/>
          <p:nvPr/>
        </p:nvSpPr>
        <p:spPr>
          <a:xfrm>
            <a:off x="2041617" y="5295262"/>
            <a:ext cx="98389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Vue.js</a:t>
            </a:r>
          </a:p>
        </p:txBody>
      </p:sp>
      <p:sp>
        <p:nvSpPr>
          <p:cNvPr id="141" name="Angular.js"/>
          <p:cNvSpPr txBox="1"/>
          <p:nvPr/>
        </p:nvSpPr>
        <p:spPr>
          <a:xfrm>
            <a:off x="10246342" y="5295262"/>
            <a:ext cx="154808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Angular.js</a:t>
            </a:r>
          </a:p>
        </p:txBody>
      </p:sp>
      <p:pic>
        <p:nvPicPr>
          <p:cNvPr id="142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7312" y="6047833"/>
            <a:ext cx="9050176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타원형"/>
          <p:cNvSpPr/>
          <p:nvPr/>
        </p:nvSpPr>
        <p:spPr>
          <a:xfrm>
            <a:off x="3496083" y="6988217"/>
            <a:ext cx="809632" cy="1306760"/>
          </a:xfrm>
          <a:prstGeom prst="ellips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타원형"/>
          <p:cNvSpPr/>
          <p:nvPr/>
        </p:nvSpPr>
        <p:spPr>
          <a:xfrm>
            <a:off x="6293934" y="6988217"/>
            <a:ext cx="809632" cy="1306760"/>
          </a:xfrm>
          <a:prstGeom prst="ellips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v-o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v-once</a:t>
            </a:r>
          </a:p>
        </p:txBody>
      </p:sp>
      <p:pic>
        <p:nvPicPr>
          <p:cNvPr id="31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436" y="2483463"/>
            <a:ext cx="9347928" cy="6513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v-o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v-once</a:t>
            </a:r>
          </a:p>
        </p:txBody>
      </p:sp>
      <p:pic>
        <p:nvPicPr>
          <p:cNvPr id="32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2178" y="1870395"/>
            <a:ext cx="8422989" cy="7085308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직사각형"/>
          <p:cNvSpPr/>
          <p:nvPr/>
        </p:nvSpPr>
        <p:spPr>
          <a:xfrm>
            <a:off x="2826303" y="8134994"/>
            <a:ext cx="2394063" cy="617657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4" name="직사각형"/>
          <p:cNvSpPr/>
          <p:nvPr/>
        </p:nvSpPr>
        <p:spPr>
          <a:xfrm>
            <a:off x="1346762" y="1891061"/>
            <a:ext cx="1398725" cy="34395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5" name="최초 렌더링시에만 적용."/>
          <p:cNvSpPr txBox="1"/>
          <p:nvPr/>
        </p:nvSpPr>
        <p:spPr>
          <a:xfrm>
            <a:off x="8474773" y="3466276"/>
            <a:ext cx="3005024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최초 렌더링시에만 적용.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webpack 공부했잖아요?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6160"/>
            </a:pPr>
            <a:r>
              <a:t>webpack 공부했잖아요?</a:t>
            </a:r>
          </a:p>
          <a:p>
            <a:pPr defTabSz="449833">
              <a:defRPr sz="6160"/>
            </a:pPr>
            <a:r>
              <a:t>(개발 세팅)</a:t>
            </a:r>
          </a:p>
        </p:txBody>
      </p:sp>
      <p:pic>
        <p:nvPicPr>
          <p:cNvPr id="32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300" y="2416149"/>
            <a:ext cx="10236200" cy="383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9528" y="4992249"/>
            <a:ext cx="2400301" cy="473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0517" y="5237806"/>
            <a:ext cx="2679701" cy="45212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webpack 공부했잖아요?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49833">
              <a:defRPr sz="6160"/>
            </a:pPr>
            <a:r>
              <a:t>webpack 공부했잖아요?</a:t>
            </a:r>
          </a:p>
          <a:p>
            <a:pPr defTabSz="449833">
              <a:defRPr sz="6160"/>
            </a:pPr>
            <a:r>
              <a:t>(개발 세팅)</a:t>
            </a:r>
          </a:p>
        </p:txBody>
      </p:sp>
      <p:pic>
        <p:nvPicPr>
          <p:cNvPr id="33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3301" y="2839851"/>
            <a:ext cx="2324101" cy="293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24482" y="2632884"/>
            <a:ext cx="2247901" cy="1333501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직사각형"/>
          <p:cNvSpPr/>
          <p:nvPr/>
        </p:nvSpPr>
        <p:spPr>
          <a:xfrm>
            <a:off x="1794101" y="4843881"/>
            <a:ext cx="2222501" cy="990307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6" name="웹팩설정"/>
          <p:cNvSpPr txBox="1"/>
          <p:nvPr/>
        </p:nvSpPr>
        <p:spPr>
          <a:xfrm>
            <a:off x="4036028" y="5104084"/>
            <a:ext cx="11689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웹팩설정</a:t>
            </a:r>
          </a:p>
        </p:txBody>
      </p:sp>
      <p:sp>
        <p:nvSpPr>
          <p:cNvPr id="337" name="직사각형"/>
          <p:cNvSpPr/>
          <p:nvPr/>
        </p:nvSpPr>
        <p:spPr>
          <a:xfrm>
            <a:off x="1794101" y="3126937"/>
            <a:ext cx="2222501" cy="34539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8" name="webpack 실행 코드"/>
          <p:cNvSpPr txBox="1"/>
          <p:nvPr/>
        </p:nvSpPr>
        <p:spPr>
          <a:xfrm>
            <a:off x="4148195" y="3056454"/>
            <a:ext cx="2658771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webpack 실행 코드</a:t>
            </a:r>
          </a:p>
        </p:txBody>
      </p:sp>
      <p:sp>
        <p:nvSpPr>
          <p:cNvPr id="339" name="직사각형"/>
          <p:cNvSpPr/>
          <p:nvPr/>
        </p:nvSpPr>
        <p:spPr>
          <a:xfrm>
            <a:off x="7237182" y="2961964"/>
            <a:ext cx="2222501" cy="990307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0" name="웹팩설정(디버그, 서버세팅)"/>
          <p:cNvSpPr txBox="1"/>
          <p:nvPr/>
        </p:nvSpPr>
        <p:spPr>
          <a:xfrm>
            <a:off x="9512830" y="3056454"/>
            <a:ext cx="3364384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웹팩설정(디버그, 서버세팅)</a:t>
            </a:r>
          </a:p>
        </p:txBody>
      </p:sp>
      <p:sp>
        <p:nvSpPr>
          <p:cNvPr id="341" name="코드들"/>
          <p:cNvSpPr txBox="1"/>
          <p:nvPr/>
        </p:nvSpPr>
        <p:spPr>
          <a:xfrm>
            <a:off x="6850624" y="4735901"/>
            <a:ext cx="9052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코드들</a:t>
            </a:r>
          </a:p>
        </p:txBody>
      </p:sp>
      <p:sp>
        <p:nvSpPr>
          <p:cNvPr id="342" name="이미지 같은 기타 리소스파일"/>
          <p:cNvSpPr txBox="1"/>
          <p:nvPr/>
        </p:nvSpPr>
        <p:spPr>
          <a:xfrm>
            <a:off x="9353680" y="5626223"/>
            <a:ext cx="3532328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이미지 같은 기타 리소스파일</a:t>
            </a:r>
          </a:p>
        </p:txBody>
      </p:sp>
      <p:sp>
        <p:nvSpPr>
          <p:cNvPr id="343" name="선"/>
          <p:cNvSpPr/>
          <p:nvPr/>
        </p:nvSpPr>
        <p:spPr>
          <a:xfrm>
            <a:off x="7471395" y="5869402"/>
            <a:ext cx="1754075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4" name="선"/>
          <p:cNvSpPr/>
          <p:nvPr/>
        </p:nvSpPr>
        <p:spPr>
          <a:xfrm>
            <a:off x="8247645" y="6903791"/>
            <a:ext cx="1722829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5" name="뷰 컴포넌트들"/>
          <p:cNvSpPr txBox="1"/>
          <p:nvPr/>
        </p:nvSpPr>
        <p:spPr>
          <a:xfrm>
            <a:off x="10123254" y="6660612"/>
            <a:ext cx="1780947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뷰 컴포넌트들</a:t>
            </a:r>
          </a:p>
        </p:txBody>
      </p:sp>
      <p:sp>
        <p:nvSpPr>
          <p:cNvPr id="346" name="선"/>
          <p:cNvSpPr/>
          <p:nvPr/>
        </p:nvSpPr>
        <p:spPr>
          <a:xfrm>
            <a:off x="7459291" y="7498405"/>
            <a:ext cx="1722829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7" name="root 컴포넌트"/>
          <p:cNvSpPr txBox="1"/>
          <p:nvPr/>
        </p:nvSpPr>
        <p:spPr>
          <a:xfrm>
            <a:off x="9282645" y="7255226"/>
            <a:ext cx="1846479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root 컴포넌트</a:t>
            </a:r>
          </a:p>
        </p:txBody>
      </p:sp>
      <p:sp>
        <p:nvSpPr>
          <p:cNvPr id="348" name="저번 webpack때도 있던…"/>
          <p:cNvSpPr txBox="1"/>
          <p:nvPr/>
        </p:nvSpPr>
        <p:spPr>
          <a:xfrm>
            <a:off x="8511674" y="8884230"/>
            <a:ext cx="4325418" cy="87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저번 webpack때도 있던</a:t>
            </a:r>
          </a:p>
          <a:p>
            <a:pPr/>
            <a:r>
              <a:t>root 컴포넌트가 링크될  html파일</a:t>
            </a:r>
          </a:p>
        </p:txBody>
      </p:sp>
      <p:sp>
        <p:nvSpPr>
          <p:cNvPr id="349" name="선"/>
          <p:cNvSpPr/>
          <p:nvPr/>
        </p:nvSpPr>
        <p:spPr>
          <a:xfrm>
            <a:off x="7424054" y="9546135"/>
            <a:ext cx="1168909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*.vue 파일에 대해서 알아보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*.vue 파일에 대해서 알아보자</a:t>
            </a:r>
          </a:p>
        </p:txBody>
      </p:sp>
      <p:pic>
        <p:nvPicPr>
          <p:cNvPr id="35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2154" y="2095945"/>
            <a:ext cx="6536506" cy="728891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직사각형"/>
          <p:cNvSpPr/>
          <p:nvPr/>
        </p:nvSpPr>
        <p:spPr>
          <a:xfrm>
            <a:off x="1001407" y="2178587"/>
            <a:ext cx="6238000" cy="1566609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4" name="직사각형"/>
          <p:cNvSpPr/>
          <p:nvPr/>
        </p:nvSpPr>
        <p:spPr>
          <a:xfrm>
            <a:off x="1001407" y="3907291"/>
            <a:ext cx="6238000" cy="266115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5" name="직사각형"/>
          <p:cNvSpPr/>
          <p:nvPr/>
        </p:nvSpPr>
        <p:spPr>
          <a:xfrm>
            <a:off x="1001407" y="6730540"/>
            <a:ext cx="6238000" cy="2557494"/>
          </a:xfrm>
          <a:prstGeom prst="rect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6" name="템플릿.…"/>
          <p:cNvSpPr txBox="1"/>
          <p:nvPr/>
        </p:nvSpPr>
        <p:spPr>
          <a:xfrm>
            <a:off x="7482476" y="1910247"/>
            <a:ext cx="4935323" cy="2429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템플릿.</a:t>
            </a:r>
          </a:p>
          <a:p>
            <a:pPr/>
            <a:r>
              <a:t>이전에는 만들어져 있던 HTML파일에</a:t>
            </a:r>
          </a:p>
          <a:p>
            <a:pPr/>
            <a:r>
              <a:t>id를 걸고 new Vue({el: ‘#id’})와 같이</a:t>
            </a:r>
          </a:p>
          <a:p>
            <a:pPr/>
            <a:r>
              <a:t>뷰 인스턴스를 생성. 하지만 지금은</a:t>
            </a:r>
          </a:p>
          <a:p>
            <a:pPr/>
            <a:r>
              <a:t>HTML코드가 템플릿으로 들어와있음</a:t>
            </a:r>
          </a:p>
          <a:p>
            <a:pPr/>
            <a:r>
              <a:t> </a:t>
            </a:r>
          </a:p>
        </p:txBody>
      </p:sp>
      <p:sp>
        <p:nvSpPr>
          <p:cNvPr id="357" name="스크립트.…"/>
          <p:cNvSpPr txBox="1"/>
          <p:nvPr/>
        </p:nvSpPr>
        <p:spPr>
          <a:xfrm>
            <a:off x="7314074" y="4010688"/>
            <a:ext cx="5272127" cy="2454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스크립트.</a:t>
            </a:r>
          </a:p>
          <a:p>
            <a:pPr/>
            <a:r>
              <a:t>자바스크립트 표현이 이곳에 써짐.</a:t>
            </a:r>
          </a:p>
          <a:p>
            <a:pPr/>
            <a:r>
              <a:t>export 하는 객체에</a:t>
            </a:r>
          </a:p>
          <a:p>
            <a:pPr/>
            <a:r>
              <a:t>name을 써줌으로서 현재 컴포넌트의</a:t>
            </a:r>
          </a:p>
          <a:p>
            <a:pPr/>
            <a:r>
              <a:t>이름을 정의함.</a:t>
            </a:r>
          </a:p>
          <a:p>
            <a:pPr/>
            <a:r>
              <a:t>이전에 data, methods같은것을 써주면됨</a:t>
            </a:r>
          </a:p>
        </p:txBody>
      </p:sp>
      <p:sp>
        <p:nvSpPr>
          <p:cNvPr id="358" name="스타일(css).…"/>
          <p:cNvSpPr txBox="1"/>
          <p:nvPr/>
        </p:nvSpPr>
        <p:spPr>
          <a:xfrm>
            <a:off x="7119764" y="6782107"/>
            <a:ext cx="5660747" cy="2454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스타일(css).</a:t>
            </a:r>
          </a:p>
          <a:p>
            <a:pPr/>
            <a:r>
              <a:t>해당 컴포넌트가 로드될때 같이</a:t>
            </a:r>
          </a:p>
          <a:p>
            <a:pPr/>
            <a:r>
              <a:t>로드되는 스타일이다. css문법과 같다.</a:t>
            </a:r>
          </a:p>
          <a:p>
            <a:pPr/>
            <a:r>
              <a:t>보통은 &lt;style scoped&gt;를 쓴다.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scoped를 추가하면 현재 파일(컴포넌트)에만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스타일이 적용된다!!!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실습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실습.</a:t>
            </a:r>
          </a:p>
        </p:txBody>
      </p:sp>
      <p:sp>
        <p:nvSpPr>
          <p:cNvPr id="361" name="버튼을 클릭하면 본인의 이름이 버튼 옆에 나오게 하는 컴포넌트 ‘MyName.vue’를 만들것…"/>
          <p:cNvSpPr txBox="1"/>
          <p:nvPr/>
        </p:nvSpPr>
        <p:spPr>
          <a:xfrm>
            <a:off x="758824" y="3717411"/>
            <a:ext cx="11487151" cy="879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76250" indent="-476250">
              <a:buSzPct val="100000"/>
              <a:buAutoNum type="arabicPeriod" startAt="1"/>
            </a:pPr>
            <a:r>
              <a:t>버튼을 클릭하면 본인의 이름이 버튼 옆에 나오게 하는 컴포넌트 ‘MyName.vue’를 만들것</a:t>
            </a:r>
          </a:p>
          <a:p>
            <a:pPr/>
            <a:r>
              <a:t>(한번 더 누르면 없어져야함)</a:t>
            </a:r>
          </a:p>
        </p:txBody>
      </p:sp>
      <p:sp>
        <p:nvSpPr>
          <p:cNvPr id="362" name="2. input(text)박스에 글을 입력하면 input박스 옆에 그 글이 반응성있게 바로 나오는 컴포넌트…"/>
          <p:cNvSpPr txBox="1"/>
          <p:nvPr/>
        </p:nvSpPr>
        <p:spPr>
          <a:xfrm>
            <a:off x="754481" y="4726706"/>
            <a:ext cx="11495838" cy="879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 input(text)박스에 글을 입력하면 input박스 옆에 그 글이 반응성있게 바로 나오는 컴포넌트</a:t>
            </a:r>
          </a:p>
          <a:p>
            <a:pPr/>
            <a:r>
              <a:t>‘MyReactiveInput.vue’를 만들것</a:t>
            </a:r>
          </a:p>
        </p:txBody>
      </p:sp>
      <p:sp>
        <p:nvSpPr>
          <p:cNvPr id="363" name="vue-cli로 받은 기본 프로젝트 코드를 수정하여, 다음을 해결할 것"/>
          <p:cNvSpPr txBox="1"/>
          <p:nvPr/>
        </p:nvSpPr>
        <p:spPr>
          <a:xfrm>
            <a:off x="2546705" y="2339653"/>
            <a:ext cx="7911390" cy="48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vue-cli로 받은 기본 프로젝트 코드를 수정하여, 다음을 해결할 것</a:t>
            </a:r>
          </a:p>
        </p:txBody>
      </p:sp>
      <p:sp>
        <p:nvSpPr>
          <p:cNvPr id="364" name="3. 두개의 input(text)박스에 숫자 두 개를 입력받아, 버튼을 누르면 덧셈 결과가 alert되는 컴포넌트…"/>
          <p:cNvSpPr txBox="1"/>
          <p:nvPr/>
        </p:nvSpPr>
        <p:spPr>
          <a:xfrm>
            <a:off x="445719" y="5901780"/>
            <a:ext cx="12113362" cy="879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3. 두개의 input(text)박스에 숫자 두 개를 입력받아, 버튼을 누르면 덧셈 결과가 alert되는 컴포넌트</a:t>
            </a:r>
          </a:p>
          <a:p>
            <a:pPr/>
            <a:r>
              <a:t>‘MyAdd.vue’를 만들것.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BUT,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BUT,</a:t>
            </a:r>
          </a:p>
        </p:txBody>
      </p:sp>
      <p:sp>
        <p:nvSpPr>
          <p:cNvPr id="147" name="음...그래도.."/>
          <p:cNvSpPr txBox="1"/>
          <p:nvPr/>
        </p:nvSpPr>
        <p:spPr>
          <a:xfrm>
            <a:off x="5028564" y="8498345"/>
            <a:ext cx="2947671" cy="844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음...그래도..</a:t>
            </a:r>
          </a:p>
        </p:txBody>
      </p:sp>
      <p:graphicFrame>
        <p:nvGraphicFramePr>
          <p:cNvPr id="148" name="표"/>
          <p:cNvGraphicFramePr/>
          <p:nvPr/>
        </p:nvGraphicFramePr>
        <p:xfrm>
          <a:off x="1665028" y="2166459"/>
          <a:ext cx="9674744" cy="617161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224914"/>
                <a:gridCol w="3224914"/>
                <a:gridCol w="3224914"/>
              </a:tblGrid>
              <a:tr h="12343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Angular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React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FFFFFF"/>
                          </a:solidFill>
                          <a:sym typeface="Helvetica Neue"/>
                        </a:rPr>
                        <a:t>Vue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3432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2010년 10월 20일
발표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2013년 3월
발표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2014년 2월
발표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3432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58348
stars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94146
stars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91781
stars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3432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585
이슈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437
이슈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164
이슈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23432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Microsoft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Facebook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Evan You와 아이들..
(흠)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이정도면 봐줄만한거 아닌가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pPr/>
            <a:r>
              <a:t>이정도면 봐줄만한거 아닌가?</a:t>
            </a:r>
          </a:p>
        </p:txBody>
      </p:sp>
      <p:sp>
        <p:nvSpPr>
          <p:cNvPr id="151" name="왜 강현태는 React.js와 Angular.js를 두고 Vue.js를 골랐는가?"/>
          <p:cNvSpPr txBox="1"/>
          <p:nvPr/>
        </p:nvSpPr>
        <p:spPr>
          <a:xfrm>
            <a:off x="237631" y="2097683"/>
            <a:ext cx="9609075" cy="5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pPr/>
            <a:r>
              <a:t>왜 강현태는 React.js와 Angular.js를 두고 Vue.js를 골랐는가?</a:t>
            </a:r>
          </a:p>
        </p:txBody>
      </p:sp>
      <p:sp>
        <p:nvSpPr>
          <p:cNvPr id="152" name="React와 Angular에 장점을 취함.…"/>
          <p:cNvSpPr txBox="1"/>
          <p:nvPr/>
        </p:nvSpPr>
        <p:spPr>
          <a:xfrm>
            <a:off x="1099843" y="2786473"/>
            <a:ext cx="11099801" cy="6656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6250" indent="-476250">
              <a:buSzPct val="100000"/>
              <a:buAutoNum type="arabicPeriod" startAt="1"/>
            </a:pPr>
            <a:r>
              <a:t>React와 Angular에 장점을 취함.</a:t>
            </a:r>
          </a:p>
          <a:p>
            <a:pPr marL="476250" indent="-476250">
              <a:buSzPct val="100000"/>
              <a:buAutoNum type="arabicPeriod" startAt="1"/>
            </a:pPr>
            <a:r>
              <a:t>React에 비해 자바스크립트에 약한 우리(??)도 할 수 있다.</a:t>
            </a:r>
          </a:p>
          <a:p>
            <a:pPr marL="476250" indent="-476250">
              <a:buSzPct val="100000"/>
              <a:buAutoNum type="arabicPeriod" startAt="1"/>
            </a:pPr>
            <a:r>
              <a:t>진입장벽(Learning curve)이 낮다.</a:t>
            </a:r>
          </a:p>
          <a:p>
            <a:pPr marL="476250" indent="-476250">
              <a:buSzPct val="100000"/>
              <a:buAutoNum type="arabicPeriod" startAt="1"/>
            </a:pPr>
            <a:r>
              <a:t>도큐먼트가 잘 되어있다.(=한글로) : 이건진짜 칭찬해야함</a:t>
            </a:r>
          </a:p>
          <a:p>
            <a:pPr marL="476250" indent="-476250">
              <a:buSzPct val="100000"/>
              <a:buAutoNum type="arabicPeriod" startAt="1"/>
            </a:pPr>
            <a:r>
              <a:t>저 둘중에 제일로 빠름...(조금)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 marL="476250" indent="-476250">
              <a:buSzPct val="100000"/>
              <a:buAutoNum type="arabicPeriod" startAt="6"/>
              <a:defRPr sz="1400"/>
            </a:pPr>
            <a:r>
              <a:t>쉽다.</a:t>
            </a:r>
          </a:p>
          <a:p>
            <a:pPr marL="476250" indent="-476250">
              <a:buSzPct val="100000"/>
              <a:buAutoNum type="arabicPeriod" startAt="6"/>
              <a:defRPr sz="1400"/>
            </a:pPr>
            <a:r>
              <a:t>쉽다.</a:t>
            </a:r>
          </a:p>
          <a:p>
            <a:pPr marL="476250" indent="-476250">
              <a:buSzPct val="100000"/>
              <a:buAutoNum type="arabicPeriod" startAt="6"/>
              <a:defRPr sz="1400"/>
            </a:pPr>
            <a:r>
              <a:t>쉽다.</a:t>
            </a:r>
          </a:p>
          <a:p>
            <a:pPr marL="476250" indent="-476250">
              <a:buSzPct val="100000"/>
              <a:buAutoNum type="arabicPeriod" startAt="6"/>
              <a:defRPr sz="1300"/>
            </a:pPr>
            <a:r>
              <a:t>그나마 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얼마나 쉽길래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얼마나 쉽길래?</a:t>
            </a:r>
          </a:p>
        </p:txBody>
      </p:sp>
      <p:sp>
        <p:nvSpPr>
          <p:cNvPr id="155" name="https://kr.vuejs.org/…"/>
          <p:cNvSpPr txBox="1"/>
          <p:nvPr/>
        </p:nvSpPr>
        <p:spPr>
          <a:xfrm>
            <a:off x="4990137" y="1995873"/>
            <a:ext cx="3353410" cy="1248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https://kr.vuejs.org/</a:t>
            </a:r>
          </a:p>
          <a:p>
            <a:pPr/>
            <a:r>
              <a:t>도큐먼트로 개잘되어 있다!</a:t>
            </a:r>
          </a:p>
          <a:p>
            <a:pPr/>
            <a:r>
              <a:t>무려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한글로</a:t>
            </a:r>
          </a:p>
        </p:txBody>
      </p:sp>
      <p:pic>
        <p:nvPicPr>
          <p:cNvPr id="15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3818" y="3312908"/>
            <a:ext cx="7986047" cy="6120280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h1.HelloWorld.html"/>
          <p:cNvSpPr txBox="1"/>
          <p:nvPr/>
        </p:nvSpPr>
        <p:spPr>
          <a:xfrm>
            <a:off x="928144" y="2769711"/>
            <a:ext cx="303611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ch1.HelloWorld.html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뼈와 살이되는 개념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뼈와 살이되는 개념.</a:t>
            </a:r>
          </a:p>
        </p:txBody>
      </p:sp>
      <p:sp>
        <p:nvSpPr>
          <p:cNvPr id="160" name="DOM"/>
          <p:cNvSpPr txBox="1"/>
          <p:nvPr/>
        </p:nvSpPr>
        <p:spPr>
          <a:xfrm>
            <a:off x="2842442" y="2493815"/>
            <a:ext cx="1131037" cy="597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DOM</a:t>
            </a:r>
          </a:p>
        </p:txBody>
      </p:sp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484" y="3646399"/>
            <a:ext cx="4644953" cy="3221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91318" y="3646399"/>
            <a:ext cx="4644954" cy="322108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직사각형"/>
          <p:cNvSpPr/>
          <p:nvPr/>
        </p:nvSpPr>
        <p:spPr>
          <a:xfrm>
            <a:off x="9314243" y="4368800"/>
            <a:ext cx="2275811" cy="2302333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  <a:alpha val="139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4" name="사각형"/>
          <p:cNvSpPr/>
          <p:nvPr/>
        </p:nvSpPr>
        <p:spPr>
          <a:xfrm>
            <a:off x="10160730" y="5277691"/>
            <a:ext cx="1270001" cy="1270001"/>
          </a:xfrm>
          <a:prstGeom prst="rect">
            <a:avLst/>
          </a:prstGeom>
          <a:solidFill>
            <a:schemeClr val="accent1">
              <a:alpha val="4641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직사각형"/>
          <p:cNvSpPr/>
          <p:nvPr/>
        </p:nvSpPr>
        <p:spPr>
          <a:xfrm>
            <a:off x="7589725" y="4406168"/>
            <a:ext cx="987188" cy="941264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3370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" name="직사각형"/>
          <p:cNvSpPr/>
          <p:nvPr/>
        </p:nvSpPr>
        <p:spPr>
          <a:xfrm>
            <a:off x="7225886" y="3963911"/>
            <a:ext cx="4546893" cy="2842071"/>
          </a:xfrm>
          <a:prstGeom prst="rect">
            <a:avLst/>
          </a:prstGeom>
          <a:solidFill>
            <a:schemeClr val="accent3">
              <a:alpha val="4079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Virtual DOM"/>
          <p:cNvSpPr txBox="1"/>
          <p:nvPr/>
        </p:nvSpPr>
        <p:spPr>
          <a:xfrm>
            <a:off x="7853827" y="2493815"/>
            <a:ext cx="2519935" cy="597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Virtual DOM</a:t>
            </a:r>
          </a:p>
        </p:txBody>
      </p:sp>
      <p:sp>
        <p:nvSpPr>
          <p:cNvPr id="168" name="Virtual DOM의 구현체=…"/>
          <p:cNvSpPr txBox="1"/>
          <p:nvPr/>
        </p:nvSpPr>
        <p:spPr>
          <a:xfrm>
            <a:off x="2795651" y="7558243"/>
            <a:ext cx="7413499" cy="1120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/>
            </a:pPr>
            <a:r>
              <a:t>Virtual DOM의 구현체=</a:t>
            </a:r>
          </a:p>
          <a:p>
            <a:pPr>
              <a:defRPr sz="3100"/>
            </a:pPr>
            <a:r>
              <a:t>‘Vue 인스턴스’ 혹은 ‘컴포넌트(Component)’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뼈와 살이되는 개념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뼈와 살이되는 개념.</a:t>
            </a:r>
          </a:p>
        </p:txBody>
      </p:sp>
      <p:sp>
        <p:nvSpPr>
          <p:cNvPr id="171" name="직사각형"/>
          <p:cNvSpPr/>
          <p:nvPr/>
        </p:nvSpPr>
        <p:spPr>
          <a:xfrm>
            <a:off x="7560643" y="5516480"/>
            <a:ext cx="2275812" cy="2302333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  <a:alpha val="1391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사각형"/>
          <p:cNvSpPr/>
          <p:nvPr/>
        </p:nvSpPr>
        <p:spPr>
          <a:xfrm>
            <a:off x="8774944" y="8110790"/>
            <a:ext cx="1270001" cy="1270001"/>
          </a:xfrm>
          <a:prstGeom prst="rect">
            <a:avLst/>
          </a:prstGeom>
          <a:solidFill>
            <a:schemeClr val="accent1">
              <a:alpha val="4641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직사각형"/>
          <p:cNvSpPr/>
          <p:nvPr/>
        </p:nvSpPr>
        <p:spPr>
          <a:xfrm>
            <a:off x="4094714" y="6030135"/>
            <a:ext cx="987188" cy="941264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3370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직사각형"/>
          <p:cNvSpPr/>
          <p:nvPr/>
        </p:nvSpPr>
        <p:spPr>
          <a:xfrm>
            <a:off x="4343787" y="2557160"/>
            <a:ext cx="4546893" cy="2842071"/>
          </a:xfrm>
          <a:prstGeom prst="rect">
            <a:avLst/>
          </a:prstGeom>
          <a:solidFill>
            <a:schemeClr val="accent3">
              <a:alpha val="4079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Virtual DOM"/>
          <p:cNvSpPr txBox="1"/>
          <p:nvPr/>
        </p:nvSpPr>
        <p:spPr>
          <a:xfrm>
            <a:off x="5357266" y="2007071"/>
            <a:ext cx="2519935" cy="597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Virtual DOM</a:t>
            </a:r>
          </a:p>
        </p:txBody>
      </p:sp>
      <p:sp>
        <p:nvSpPr>
          <p:cNvPr id="176" name="선"/>
          <p:cNvSpPr/>
          <p:nvPr/>
        </p:nvSpPr>
        <p:spPr>
          <a:xfrm flipH="1">
            <a:off x="4649427" y="5377103"/>
            <a:ext cx="1264083" cy="6771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선"/>
          <p:cNvSpPr/>
          <p:nvPr/>
        </p:nvSpPr>
        <p:spPr>
          <a:xfrm>
            <a:off x="6867740" y="5427941"/>
            <a:ext cx="758119" cy="7581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선"/>
          <p:cNvSpPr/>
          <p:nvPr/>
        </p:nvSpPr>
        <p:spPr>
          <a:xfrm>
            <a:off x="8729766" y="7811353"/>
            <a:ext cx="547455" cy="3145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